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55"/>
  </p:notesMasterIdLst>
  <p:sldIdLst>
    <p:sldId id="288" r:id="rId2"/>
    <p:sldId id="289" r:id="rId3"/>
    <p:sldId id="290" r:id="rId4"/>
    <p:sldId id="306" r:id="rId5"/>
    <p:sldId id="305" r:id="rId6"/>
    <p:sldId id="256" r:id="rId7"/>
    <p:sldId id="257" r:id="rId8"/>
    <p:sldId id="258" r:id="rId9"/>
    <p:sldId id="309" r:id="rId10"/>
    <p:sldId id="307" r:id="rId11"/>
    <p:sldId id="308" r:id="rId12"/>
    <p:sldId id="310" r:id="rId13"/>
    <p:sldId id="321" r:id="rId14"/>
    <p:sldId id="322" r:id="rId15"/>
    <p:sldId id="317" r:id="rId16"/>
    <p:sldId id="314" r:id="rId17"/>
    <p:sldId id="323" r:id="rId18"/>
    <p:sldId id="282" r:id="rId19"/>
    <p:sldId id="287" r:id="rId20"/>
    <p:sldId id="283" r:id="rId21"/>
    <p:sldId id="284" r:id="rId22"/>
    <p:sldId id="320" r:id="rId23"/>
    <p:sldId id="296" r:id="rId24"/>
    <p:sldId id="315" r:id="rId25"/>
    <p:sldId id="316" r:id="rId26"/>
    <p:sldId id="267" r:id="rId27"/>
    <p:sldId id="277" r:id="rId28"/>
    <p:sldId id="278" r:id="rId29"/>
    <p:sldId id="285" r:id="rId30"/>
    <p:sldId id="286" r:id="rId31"/>
    <p:sldId id="268" r:id="rId32"/>
    <p:sldId id="269" r:id="rId33"/>
    <p:sldId id="326" r:id="rId34"/>
    <p:sldId id="327" r:id="rId35"/>
    <p:sldId id="328" r:id="rId36"/>
    <p:sldId id="329" r:id="rId37"/>
    <p:sldId id="293" r:id="rId38"/>
    <p:sldId id="294" r:id="rId39"/>
    <p:sldId id="261" r:id="rId40"/>
    <p:sldId id="262" r:id="rId41"/>
    <p:sldId id="263" r:id="rId42"/>
    <p:sldId id="275" r:id="rId43"/>
    <p:sldId id="276" r:id="rId44"/>
    <p:sldId id="274" r:id="rId45"/>
    <p:sldId id="325" r:id="rId46"/>
    <p:sldId id="266" r:id="rId47"/>
    <p:sldId id="299" r:id="rId48"/>
    <p:sldId id="300" r:id="rId49"/>
    <p:sldId id="301" r:id="rId50"/>
    <p:sldId id="304" r:id="rId51"/>
    <p:sldId id="298" r:id="rId52"/>
    <p:sldId id="291" r:id="rId53"/>
    <p:sldId id="29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3"/>
    <p:restoredTop sz="86667"/>
  </p:normalViewPr>
  <p:slideViewPr>
    <p:cSldViewPr snapToGrid="0" snapToObjects="1">
      <p:cViewPr>
        <p:scale>
          <a:sx n="79" d="100"/>
          <a:sy n="79" d="100"/>
        </p:scale>
        <p:origin x="54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88B5-1074-6C47-A379-E2EC269CBACB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A2DA-1579-6841-B90D-586E9947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6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hyperlink" Target="https://www.flickr.com/photos/usdagov/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s://www.flickr.com/photos/60173925@N06/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hyperlink" Target="http://appsrv.achd.net/reports/rwservlet?food_rep_insp&amp;P_ENCOUNTER=201707030002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476316@N03/" TargetMode="External"/><Relationship Id="rId4" Type="http://schemas.openxmlformats.org/officeDocument/2006/relationships/hyperlink" Target="https://www.flickr.com/photos/8476316@N03/4679070922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s://www.flickr.com/photos/frenchtart/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s://www.flickr.com/photos/60173925@N06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s://www.flickr.com/photos/usdagov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6239460604/sizes/o/" TargetMode="External"/><Relationship Id="rId4" Type="http://schemas.openxmlformats.org/officeDocument/2006/relationships/hyperlink" Target="https://www.flickr.com/photos/usdagov/1584493701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usdagov/" TargetMode="External"/><Relationship Id="rId4" Type="http://schemas.openxmlformats.org/officeDocument/2006/relationships/hyperlink" Target="https://www.flickr.com/photos/usdagov/34405514135/sizes/o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s://www.flickr.com/photos/honorthegift/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www.flickr.com/photos/lute3d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s://www.flickr.com/photos/alejandraowen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8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7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201707030002</a:t>
            </a:r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appsrv.achd.net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/reports/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rwservlet?food_rep_insp&amp;P_ENCOUNTER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</a:t>
            </a:r>
            <a:r>
              <a:rPr lang="en-US" dirty="0" err="1" smtClean="0"/>
              <a:t>json</a:t>
            </a:r>
            <a:r>
              <a:rPr lang="en-US" dirty="0" smtClean="0"/>
              <a:t>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remix.epiccry.com</a:t>
            </a:r>
            <a:r>
              <a:rPr lang="en-US" dirty="0" smtClean="0"/>
              <a:t>/inspection/201707030002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3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Rind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https://www.flickr.com/photos/8476316@N03/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https://www.flickr.com/photos/8476316@N03/4679070922/sizes/o/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 Graveyard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/4823168477/sizes/o/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speculummundi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70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Zingy Home-made lemon curd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French Tart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frenchtart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/5483243968/sizes/o/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05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Pidgin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lemoncello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https://c1.staticflickr.com/5/4176/33805510234_31b932962b_o_d.jpg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 Pople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/photos/60173925@N06/</a:t>
            </a:r>
            <a:endParaRPr lang="en-US" b="0" dirty="0" smtClean="0"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usdagov</a:t>
            </a:r>
            <a:r>
              <a:rPr lang="en-US" dirty="0" smtClean="0"/>
              <a:t>/15844937015/sizes/o/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96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20111012-FNCS-LSC-0260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https://www.flickr.com/photos/usdagov/6239460604/sizes/o/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 17 - CN - DC - Strawberries 2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USDepartment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Agriculture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https://www.flickr.com/photos/usdagov/15844937015/sizes/o/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Sunny Perdue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USDAgov</a:t>
            </a:r>
            <a:endParaRPr lang="en-US" dirty="0" smtClean="0"/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Original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6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frenchtart</a:t>
            </a:r>
            <a:r>
              <a:rPr lang="en-US" dirty="0" smtClean="0"/>
              <a:t>/5483255768/sizes/l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honor the gift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www.flickr.com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/photos/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honorthegift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/5080575540/sizes/o/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Manuel Barroso Parejo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/photos/lute3d/614142045/sizes/o/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schedule.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Visually appealing</a:t>
            </a:r>
          </a:p>
          <a:p>
            <a:r>
              <a:rPr lang="en-US" baseline="0" dirty="0" smtClean="0"/>
              <a:t>Orderly, yet</a:t>
            </a:r>
          </a:p>
          <a:p>
            <a:r>
              <a:rPr lang="en-US" baseline="0" dirty="0" smtClean="0"/>
              <a:t>Humans fill in the semantic inconsistencies</a:t>
            </a:r>
          </a:p>
          <a:p>
            <a:r>
              <a:rPr lang="en-US" dirty="0" smtClean="0"/>
              <a:t>Document created</a:t>
            </a:r>
            <a:r>
              <a:rPr lang="en-US" baseline="0" dirty="0" smtClean="0"/>
              <a:t> in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bigal_60714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alejandraowens</a:t>
            </a:r>
            <a:r>
              <a:rPr lang="en-US" smtClean="0"/>
              <a:t>/5365303225/sizes/o/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A2DA-1579-6841-B90D-586E994767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2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11447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37913" cy="7078434"/>
          </a:xfrm>
        </p:spPr>
      </p:pic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smtClean="0"/>
              <a:t>TIKA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</p:spTree>
    <p:extLst>
      <p:ext uri="{BB962C8B-B14F-4D97-AF65-F5344CB8AC3E}">
        <p14:creationId xmlns:p14="http://schemas.microsoft.com/office/powerpoint/2010/main" val="12846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-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</p:spTree>
    <p:extLst>
      <p:ext uri="{BB962C8B-B14F-4D97-AF65-F5344CB8AC3E}">
        <p14:creationId xmlns:p14="http://schemas.microsoft.com/office/powerpoint/2010/main" val="16375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8597" r="7512" b="15191"/>
          <a:stretch/>
        </p:blipFill>
        <p:spPr>
          <a:xfrm>
            <a:off x="0" y="0"/>
            <a:ext cx="9927771" cy="6858000"/>
          </a:xfrm>
        </p:spPr>
      </p:pic>
      <p:sp>
        <p:nvSpPr>
          <p:cNvPr id="3" name="Rectangle 2"/>
          <p:cNvSpPr/>
          <p:nvPr/>
        </p:nvSpPr>
        <p:spPr>
          <a:xfrm>
            <a:off x="0" y="0"/>
            <a:ext cx="10287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1"/>
            <a:ext cx="10287000" cy="2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10311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Illustrative Text!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 6/13 Red, White &amp; Basil vs Garrison </a:t>
            </a:r>
            <a:r>
              <a:rPr lang="en-US" dirty="0" err="1"/>
              <a:t>Breck</a:t>
            </a:r>
            <a:r>
              <a:rPr lang="en-US" dirty="0"/>
              <a:t> Group Denizens vs Larry's Lounge </a:t>
            </a:r>
            <a:r>
              <a:rPr lang="en-US" dirty="0" err="1"/>
              <a:t>getyourpet.com</a:t>
            </a:r>
            <a:r>
              <a:rPr lang="en-US" dirty="0"/>
              <a:t> vs L'Enfant </a:t>
            </a:r>
            <a:r>
              <a:rPr lang="en-US" dirty="0" err="1"/>
              <a:t>Floriana</a:t>
            </a:r>
            <a:r>
              <a:rPr lang="en-US" dirty="0"/>
              <a:t>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2 6/20 </a:t>
            </a:r>
            <a:r>
              <a:rPr lang="en-US" dirty="0" err="1"/>
              <a:t>getyourpet.com</a:t>
            </a:r>
            <a:r>
              <a:rPr lang="en-US" dirty="0"/>
              <a:t> vs Extreme Pizza L'Enfant vs </a:t>
            </a:r>
            <a:r>
              <a:rPr lang="en-US" dirty="0" err="1"/>
              <a:t>Floriana</a:t>
            </a:r>
            <a:r>
              <a:rPr lang="en-US" dirty="0"/>
              <a:t> Denizens vs Duplex Diner Annie's vs </a:t>
            </a:r>
            <a:r>
              <a:rPr lang="en-US" dirty="0" smtClean="0"/>
              <a:t>Midlands</a:t>
            </a:r>
            <a:endParaRPr lang="en-US" dirty="0"/>
          </a:p>
          <a:p>
            <a:r>
              <a:rPr lang="en-US" dirty="0"/>
              <a:t>3 6/27 Extreme Pizza vs </a:t>
            </a:r>
            <a:r>
              <a:rPr lang="en-US" dirty="0" err="1"/>
              <a:t>Floriana</a:t>
            </a:r>
            <a:r>
              <a:rPr lang="en-US" dirty="0"/>
              <a:t> Annie's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Larry's Lounge </a:t>
            </a:r>
            <a:r>
              <a:rPr lang="en-US" dirty="0" err="1"/>
              <a:t>Wundergarten</a:t>
            </a:r>
            <a:r>
              <a:rPr lang="en-US" dirty="0"/>
              <a:t> vs </a:t>
            </a:r>
            <a:r>
              <a:rPr lang="en-US" dirty="0" smtClean="0"/>
              <a:t>Denizens</a:t>
            </a:r>
            <a:endParaRPr lang="en-US" dirty="0"/>
          </a:p>
          <a:p>
            <a:r>
              <a:rPr lang="en-US" dirty="0"/>
              <a:t>4 7/11 Red, White &amp; Basil vs Midlands Larry's Lounge vs </a:t>
            </a:r>
            <a:r>
              <a:rPr lang="en-US" dirty="0" err="1"/>
              <a:t>Floriana</a:t>
            </a:r>
            <a:r>
              <a:rPr lang="en-US" dirty="0"/>
              <a:t> Extreme Pizza vs </a:t>
            </a:r>
            <a:r>
              <a:rPr lang="en-US" dirty="0" err="1"/>
              <a:t>Wundergarten</a:t>
            </a:r>
            <a:r>
              <a:rPr lang="en-US" dirty="0"/>
              <a:t> </a:t>
            </a:r>
            <a:r>
              <a:rPr lang="en-US" dirty="0" err="1"/>
              <a:t>getyourpet.com</a:t>
            </a:r>
            <a:r>
              <a:rPr lang="en-US" dirty="0"/>
              <a:t> vs Duplex </a:t>
            </a:r>
            <a:r>
              <a:rPr lang="en-US" dirty="0" smtClean="0"/>
              <a:t>Diner</a:t>
            </a:r>
            <a:endParaRPr lang="en-US" dirty="0"/>
          </a:p>
          <a:p>
            <a:r>
              <a:rPr lang="en-US" dirty="0"/>
              <a:t>5 7/18 Larry's Lounge vs Duplex Diner Red, White &amp; Basil vs </a:t>
            </a:r>
            <a:r>
              <a:rPr lang="en-US" dirty="0" err="1"/>
              <a:t>Wundergarten</a:t>
            </a:r>
            <a:r>
              <a:rPr lang="en-US" dirty="0"/>
              <a:t> Midlands vs </a:t>
            </a:r>
            <a:r>
              <a:rPr lang="en-US" dirty="0" err="1"/>
              <a:t>getyourpet.com</a:t>
            </a:r>
            <a:r>
              <a:rPr lang="en-US" dirty="0"/>
              <a:t> Garrison </a:t>
            </a:r>
            <a:r>
              <a:rPr lang="en-US" dirty="0" err="1"/>
              <a:t>Breck</a:t>
            </a:r>
            <a:r>
              <a:rPr lang="en-US" dirty="0"/>
              <a:t> Group vs </a:t>
            </a:r>
            <a:r>
              <a:rPr lang="en-US" dirty="0" smtClean="0"/>
              <a:t>Denizens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Text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happened to the delimiters?</a:t>
            </a:r>
          </a:p>
          <a:p>
            <a:r>
              <a:rPr lang="en-US" dirty="0" smtClean="0"/>
              <a:t>What happened to the header values?</a:t>
            </a:r>
          </a:p>
          <a:p>
            <a:r>
              <a:rPr lang="en-US" dirty="0" smtClean="0"/>
              <a:t>Can this text be parsed so that context is retained? </a:t>
            </a:r>
          </a:p>
          <a:p>
            <a:r>
              <a:rPr lang="en-US" dirty="0" smtClean="0"/>
              <a:t>The top half and the bottom half have different time </a:t>
            </a:r>
            <a:r>
              <a:rPr lang="en-US" dirty="0" smtClean="0"/>
              <a:t>headers?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dirty="0" err="1" smtClean="0"/>
              <a:t>PDFBox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PDFBox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</a:p>
          <a:p>
            <a:r>
              <a:rPr lang="en-US" dirty="0"/>
              <a:t>Complexity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Moderate Code, Set-up high</a:t>
            </a:r>
            <a:endParaRPr lang="en-US" dirty="0"/>
          </a:p>
          <a:p>
            <a:r>
              <a:rPr lang="en-US" dirty="0"/>
              <a:t>Human or Machine - Either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9229"/>
            <a:ext cx="10287000" cy="7715250"/>
          </a:xfrm>
        </p:spPr>
      </p:pic>
    </p:spTree>
    <p:extLst>
      <p:ext uri="{BB962C8B-B14F-4D97-AF65-F5344CB8AC3E}">
        <p14:creationId xmlns:p14="http://schemas.microsoft.com/office/powerpoint/2010/main" val="3472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3" y="0"/>
            <a:ext cx="5303520" cy="6863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73" y="0"/>
            <a:ext cx="5299364" cy="6858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135971" y="897060"/>
            <a:ext cx="0" cy="684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511" y="895305"/>
            <a:ext cx="4692460" cy="686187"/>
            <a:chOff x="443511" y="895305"/>
            <a:chExt cx="4692460" cy="6861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3511" y="1002007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3511" y="113250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43511" y="1252965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3511" y="1362474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3511" y="1477459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3511" y="1581492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3511" y="897061"/>
              <a:ext cx="46924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43511" y="897061"/>
              <a:ext cx="4562" cy="6844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233983" y="1132505"/>
              <a:ext cx="0" cy="224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798135" y="998355"/>
              <a:ext cx="1827" cy="583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33983" y="895305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227595" y="1478441"/>
              <a:ext cx="0" cy="1030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0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11234057" cy="3824951"/>
          </a:xfrm>
        </p:spPr>
      </p:pic>
    </p:spTree>
    <p:extLst>
      <p:ext uri="{BB962C8B-B14F-4D97-AF65-F5344CB8AC3E}">
        <p14:creationId xmlns:p14="http://schemas.microsoft.com/office/powerpoint/2010/main" val="20976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8"/>
          <a:stretch/>
        </p:blipFill>
        <p:spPr>
          <a:xfrm>
            <a:off x="0" y="0"/>
            <a:ext cx="10287000" cy="8910755"/>
          </a:xfrm>
        </p:spPr>
      </p:pic>
    </p:spTree>
    <p:extLst>
      <p:ext uri="{BB962C8B-B14F-4D97-AF65-F5344CB8AC3E}">
        <p14:creationId xmlns:p14="http://schemas.microsoft.com/office/powerpoint/2010/main" val="6885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216" cy="6858000"/>
          </a:xfrm>
        </p:spPr>
      </p:pic>
    </p:spTree>
    <p:extLst>
      <p:ext uri="{BB962C8B-B14F-4D97-AF65-F5344CB8AC3E}">
        <p14:creationId xmlns:p14="http://schemas.microsoft.com/office/powerpoint/2010/main" val="4199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55" r="3965" b="-1193"/>
          <a:stretch/>
        </p:blipFill>
        <p:spPr>
          <a:xfrm>
            <a:off x="0" y="0"/>
            <a:ext cx="10287000" cy="6939668"/>
          </a:xfrm>
        </p:spPr>
      </p:pic>
    </p:spTree>
    <p:extLst>
      <p:ext uri="{BB962C8B-B14F-4D97-AF65-F5344CB8AC3E}">
        <p14:creationId xmlns:p14="http://schemas.microsoft.com/office/powerpoint/2010/main" val="19613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4"/>
          <a:stretch/>
        </p:blipFill>
        <p:spPr>
          <a:xfrm>
            <a:off x="0" y="0"/>
            <a:ext cx="9482328" cy="6910058"/>
          </a:xfrm>
        </p:spPr>
      </p:pic>
    </p:spTree>
    <p:extLst>
      <p:ext uri="{BB962C8B-B14F-4D97-AF65-F5344CB8AC3E}">
        <p14:creationId xmlns:p14="http://schemas.microsoft.com/office/powerpoint/2010/main" val="163050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59" y="0"/>
            <a:ext cx="9479888" cy="6858000"/>
          </a:xfrm>
        </p:spPr>
      </p:pic>
    </p:spTree>
    <p:extLst>
      <p:ext uri="{BB962C8B-B14F-4D97-AF65-F5344CB8AC3E}">
        <p14:creationId xmlns:p14="http://schemas.microsoft.com/office/powerpoint/2010/main" val="20296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3329" cy="6867670"/>
          </a:xfrm>
        </p:spPr>
      </p:pic>
      <p:sp>
        <p:nvSpPr>
          <p:cNvPr id="3" name="TextBox 2"/>
          <p:cNvSpPr txBox="1"/>
          <p:nvPr/>
        </p:nvSpPr>
        <p:spPr>
          <a:xfrm>
            <a:off x="-1" y="4093382"/>
            <a:ext cx="10303329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7200" smtClean="0"/>
              <a:t>PDFTabExtract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330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PDFTabExtract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So, So </a:t>
            </a:r>
            <a:r>
              <a:rPr lang="mr-IN" dirty="0" smtClean="0"/>
              <a:t>–</a:t>
            </a:r>
            <a:r>
              <a:rPr lang="en-US" dirty="0" smtClean="0"/>
              <a:t> your use case must match the tool tightly</a:t>
            </a:r>
            <a:endParaRPr lang="en-US" dirty="0"/>
          </a:p>
          <a:p>
            <a:r>
              <a:rPr lang="en-US" dirty="0"/>
              <a:t>Complexity - </a:t>
            </a:r>
            <a:r>
              <a:rPr lang="en-US" dirty="0" smtClean="0"/>
              <a:t>Complex</a:t>
            </a:r>
            <a:endParaRPr lang="en-US" dirty="0"/>
          </a:p>
          <a:p>
            <a:r>
              <a:rPr lang="en-US" dirty="0"/>
              <a:t>Human or Machine - </a:t>
            </a:r>
            <a:r>
              <a:rPr lang="en-US" dirty="0" smtClean="0"/>
              <a:t>Either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Specific Use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Must have a sandwich PDF</a:t>
            </a:r>
          </a:p>
          <a:p>
            <a:pPr marL="228600" indent="-228600">
              <a:buAutoNum type="arabicPeriod"/>
            </a:pPr>
            <a:r>
              <a:rPr lang="en-US" dirty="0"/>
              <a:t>Must have an image in the upper left-hand corner</a:t>
            </a:r>
          </a:p>
          <a:p>
            <a:pPr marL="228600" indent="-228600">
              <a:buAutoNum type="arabicPeriod"/>
            </a:pPr>
            <a:r>
              <a:rPr lang="en-US" dirty="0"/>
              <a:t>Must have gridlines so that </a:t>
            </a:r>
            <a:r>
              <a:rPr lang="en-US" dirty="0" err="1"/>
              <a:t>OpenCV</a:t>
            </a:r>
            <a:r>
              <a:rPr lang="en-US" dirty="0"/>
              <a:t> can recognize the orientation</a:t>
            </a:r>
          </a:p>
          <a:p>
            <a:pPr marL="228600" indent="-228600">
              <a:buAutoNum type="arabicPeriod"/>
            </a:pPr>
            <a:r>
              <a:rPr lang="en-US" dirty="0"/>
              <a:t>Must use </a:t>
            </a:r>
            <a:r>
              <a:rPr lang="en-US" dirty="0" err="1"/>
              <a:t>poppler</a:t>
            </a:r>
            <a:r>
              <a:rPr lang="en-US" dirty="0"/>
              <a:t> tools to get XML with </a:t>
            </a:r>
            <a:r>
              <a:rPr lang="en-US" dirty="0" smtClean="0"/>
              <a:t>coordinates</a:t>
            </a:r>
          </a:p>
          <a:p>
            <a:pPr marL="228600" indent="-228600">
              <a:buAutoNum type="arabicPeriod"/>
            </a:pPr>
            <a:r>
              <a:rPr lang="en-US" dirty="0" smtClean="0"/>
              <a:t>If not a “ Sandwich PDF ” , Use Tesseract as OCR Tool</a:t>
            </a:r>
          </a:p>
          <a:p>
            <a:pPr marL="228600" indent="-228600">
              <a:buAutoNum type="arabicPeriod"/>
            </a:pPr>
            <a:r>
              <a:rPr lang="en-US" dirty="0" smtClean="0"/>
              <a:t>Tesseract is powerful, but more complicated than setting up </a:t>
            </a:r>
            <a:r>
              <a:rPr lang="en-US" dirty="0" err="1" smtClean="0"/>
              <a:t>Jython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Just Plain Text</a:t>
            </a:r>
          </a:p>
          <a:p>
            <a:pPr lvl="1"/>
            <a:r>
              <a:rPr lang="en-US" dirty="0" smtClean="0"/>
              <a:t>It should still be readable without modification</a:t>
            </a:r>
          </a:p>
          <a:p>
            <a:pPr lvl="1"/>
            <a:r>
              <a:rPr lang="en-US" dirty="0" smtClean="0"/>
              <a:t>This may still need editing</a:t>
            </a:r>
          </a:p>
          <a:p>
            <a:pPr lvl="1"/>
            <a:r>
              <a:rPr lang="en-US" dirty="0" smtClean="0"/>
              <a:t>Nice for making text searchable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Images and Text</a:t>
            </a:r>
          </a:p>
          <a:p>
            <a:pPr lvl="1"/>
            <a:r>
              <a:rPr lang="en-US" dirty="0" smtClean="0"/>
              <a:t>Grids or Tabular</a:t>
            </a:r>
          </a:p>
          <a:p>
            <a:pPr lvl="1"/>
            <a:r>
              <a:rPr lang="en-US" dirty="0" smtClean="0"/>
              <a:t>Sections are in vertical Blocks/Formatting affects meaning little</a:t>
            </a:r>
            <a:endParaRPr lang="en-US" dirty="0"/>
          </a:p>
          <a:p>
            <a:r>
              <a:rPr lang="en-US" dirty="0" smtClean="0"/>
              <a:t>High</a:t>
            </a:r>
          </a:p>
          <a:p>
            <a:pPr lvl="1"/>
            <a:r>
              <a:rPr lang="en-US" dirty="0"/>
              <a:t>Scanned Text</a:t>
            </a:r>
            <a:endParaRPr lang="en-US" dirty="0" smtClean="0"/>
          </a:p>
          <a:p>
            <a:pPr lvl="1"/>
            <a:r>
              <a:rPr lang="en-US" dirty="0" smtClean="0"/>
              <a:t>Labeled data needs to be paired with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Traditional journalist, manager with department reports</a:t>
            </a:r>
          </a:p>
          <a:p>
            <a:pPr lvl="1"/>
            <a:r>
              <a:rPr lang="en-US" dirty="0" smtClean="0"/>
              <a:t>Batches, no updates</a:t>
            </a:r>
          </a:p>
          <a:p>
            <a:pPr lvl="1"/>
            <a:r>
              <a:rPr lang="en-US" dirty="0" smtClean="0"/>
              <a:t>Printed copies</a:t>
            </a:r>
          </a:p>
          <a:p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Quantitative</a:t>
            </a:r>
          </a:p>
          <a:p>
            <a:pPr lvl="1"/>
            <a:r>
              <a:rPr lang="en-US" dirty="0" smtClean="0"/>
              <a:t>Data pipeline for a data product</a:t>
            </a:r>
          </a:p>
          <a:p>
            <a:pPr lvl="1"/>
            <a:r>
              <a:rPr lang="en-US" dirty="0" smtClean="0"/>
              <a:t>Large initial input, Updates, Streams</a:t>
            </a:r>
          </a:p>
          <a:p>
            <a:pPr lvl="1"/>
            <a:r>
              <a:rPr lang="en-US" dirty="0" smtClean="0"/>
              <a:t>No 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8055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err="1" smtClean="0"/>
              <a:t>PDFBox</a:t>
            </a:r>
            <a:endParaRPr lang="en-US" dirty="0" smtClean="0"/>
          </a:p>
          <a:p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PyPDF2</a:t>
            </a:r>
          </a:p>
          <a:p>
            <a:pPr lvl="1"/>
            <a:r>
              <a:rPr lang="en-US" dirty="0" smtClean="0"/>
              <a:t>Tabula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- Great</a:t>
            </a:r>
            <a:endParaRPr lang="en-US" dirty="0" smtClean="0"/>
          </a:p>
          <a:p>
            <a:r>
              <a:rPr lang="en-US" dirty="0" smtClean="0"/>
              <a:t>Complexity - Simple</a:t>
            </a:r>
          </a:p>
          <a:p>
            <a:r>
              <a:rPr lang="en-US" dirty="0" smtClean="0"/>
              <a:t>Human or Machine - Either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err="1" smtClean="0"/>
              <a:t>PDFBox</a:t>
            </a:r>
            <a:endParaRPr lang="en-US" dirty="0" smtClean="0"/>
          </a:p>
          <a:p>
            <a:r>
              <a:rPr lang="en-US" dirty="0" err="1" smtClean="0"/>
              <a:t>PDFTabExtract</a:t>
            </a:r>
            <a:endParaRPr lang="en-US" dirty="0" smtClean="0"/>
          </a:p>
          <a:p>
            <a:r>
              <a:rPr lang="en-US" dirty="0" err="1" smtClean="0"/>
              <a:t>Jython</a:t>
            </a:r>
            <a:endParaRPr lang="en-US" dirty="0" smtClean="0"/>
          </a:p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Poppler</a:t>
            </a:r>
            <a:r>
              <a:rPr lang="en-US" dirty="0" smtClean="0"/>
              <a:t> </a:t>
            </a:r>
            <a:r>
              <a:rPr lang="en-US" dirty="0" err="1" smtClean="0"/>
              <a:t>Utils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Panama Papers</a:t>
            </a:r>
          </a:p>
          <a:p>
            <a:r>
              <a:rPr lang="en-US" dirty="0" smtClean="0"/>
              <a:t>Dropbox Firefly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68127" cy="6858000"/>
          </a:xfrm>
        </p:spPr>
      </p:pic>
    </p:spTree>
    <p:extLst>
      <p:ext uri="{BB962C8B-B14F-4D97-AF65-F5344CB8AC3E}">
        <p14:creationId xmlns:p14="http://schemas.microsoft.com/office/powerpoint/2010/main" val="7896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5986" cy="6872331"/>
          </a:xfrm>
        </p:spPr>
      </p:pic>
    </p:spTree>
    <p:extLst>
      <p:ext uri="{BB962C8B-B14F-4D97-AF65-F5344CB8AC3E}">
        <p14:creationId xmlns:p14="http://schemas.microsoft.com/office/powerpoint/2010/main" val="84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54629" cy="7246673"/>
          </a:xfrm>
        </p:spPr>
      </p:pic>
    </p:spTree>
    <p:extLst>
      <p:ext uri="{BB962C8B-B14F-4D97-AF65-F5344CB8AC3E}">
        <p14:creationId xmlns:p14="http://schemas.microsoft.com/office/powerpoint/2010/main" val="18615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377" y="0"/>
            <a:ext cx="11367720" cy="6858001"/>
          </a:xfrm>
        </p:spPr>
      </p:pic>
    </p:spTree>
    <p:extLst>
      <p:ext uri="{BB962C8B-B14F-4D97-AF65-F5344CB8AC3E}">
        <p14:creationId xmlns:p14="http://schemas.microsoft.com/office/powerpoint/2010/main" val="129046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409"/>
            <a:ext cx="10368643" cy="7776483"/>
          </a:xfrm>
        </p:spPr>
      </p:pic>
    </p:spTree>
    <p:extLst>
      <p:ext uri="{BB962C8B-B14F-4D97-AF65-F5344CB8AC3E}">
        <p14:creationId xmlns:p14="http://schemas.microsoft.com/office/powerpoint/2010/main" val="1593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999" cy="6858000"/>
          </a:xfrm>
        </p:spPr>
      </p:pic>
    </p:spTree>
    <p:extLst>
      <p:ext uri="{BB962C8B-B14F-4D97-AF65-F5344CB8AC3E}">
        <p14:creationId xmlns:p14="http://schemas.microsoft.com/office/powerpoint/2010/main" val="8526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19657" cy="6880486"/>
          </a:xfrm>
        </p:spPr>
      </p:pic>
    </p:spTree>
    <p:extLst>
      <p:ext uri="{BB962C8B-B14F-4D97-AF65-F5344CB8AC3E}">
        <p14:creationId xmlns:p14="http://schemas.microsoft.com/office/powerpoint/2010/main" val="6824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73" y="299090"/>
            <a:ext cx="10109439" cy="13922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54235" cy="6858000"/>
          </a:xfrm>
        </p:spPr>
      </p:pic>
    </p:spTree>
    <p:extLst>
      <p:ext uri="{BB962C8B-B14F-4D97-AF65-F5344CB8AC3E}">
        <p14:creationId xmlns:p14="http://schemas.microsoft.com/office/powerpoint/2010/main" val="21199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PDF The Robust Way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PDF is Data</a:t>
            </a:r>
          </a:p>
          <a:p>
            <a:r>
              <a:rPr lang="en-US" dirty="0" smtClean="0"/>
              <a:t>Complexity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Criteria</a:t>
            </a:r>
          </a:p>
          <a:p>
            <a:pPr lvl="2"/>
            <a:r>
              <a:rPr lang="en-US" dirty="0" err="1" smtClean="0"/>
              <a:t>Tika</a:t>
            </a:r>
            <a:endParaRPr lang="en-US" dirty="0" smtClean="0"/>
          </a:p>
          <a:p>
            <a:pPr lvl="2"/>
            <a:r>
              <a:rPr lang="en-US" dirty="0" err="1" smtClean="0"/>
              <a:t>PDFBox</a:t>
            </a:r>
            <a:endParaRPr lang="en-US" dirty="0" smtClean="0"/>
          </a:p>
          <a:p>
            <a:pPr lvl="2"/>
            <a:r>
              <a:rPr lang="en-US" dirty="0" err="1" smtClean="0"/>
              <a:t>PDFTabExtract</a:t>
            </a:r>
            <a:endParaRPr lang="en-US" dirty="0" smtClean="0"/>
          </a:p>
          <a:p>
            <a:pPr lvl="2"/>
            <a:r>
              <a:rPr lang="en-US" dirty="0" smtClean="0"/>
              <a:t>Other</a:t>
            </a:r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Panama Papers</a:t>
            </a:r>
          </a:p>
          <a:p>
            <a:pPr lvl="1"/>
            <a:r>
              <a:rPr lang="en-US" dirty="0" err="1" smtClean="0"/>
              <a:t>DropBox</a:t>
            </a:r>
            <a:r>
              <a:rPr lang="en-US" dirty="0" smtClean="0"/>
              <a:t> Firefly</a:t>
            </a:r>
          </a:p>
        </p:txBody>
      </p:sp>
    </p:spTree>
    <p:extLst>
      <p:ext uri="{BB962C8B-B14F-4D97-AF65-F5344CB8AC3E}">
        <p14:creationId xmlns:p14="http://schemas.microsoft.com/office/powerpoint/2010/main" val="190395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is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is an input</a:t>
            </a:r>
          </a:p>
          <a:p>
            <a:r>
              <a:rPr lang="en-US" dirty="0" smtClean="0"/>
              <a:t>Humans, The printed page</a:t>
            </a:r>
          </a:p>
          <a:p>
            <a:r>
              <a:rPr lang="en-US" dirty="0" smtClean="0"/>
              <a:t>Assistive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48157" cy="7311118"/>
          </a:xfrm>
        </p:spPr>
      </p:pic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4564</TotalTime>
  <Words>685</Words>
  <Application>Microsoft Macintosh PowerPoint</Application>
  <PresentationFormat>Widescreen</PresentationFormat>
  <Paragraphs>207</Paragraphs>
  <Slides>53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Century Schoolbook</vt:lpstr>
      <vt:lpstr>Mangal</vt:lpstr>
      <vt:lpstr>Wingdings 2</vt:lpstr>
      <vt:lpstr>Arial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 The Robust Way</vt:lpstr>
      <vt:lpstr>Overview</vt:lpstr>
      <vt:lpstr>PDF is data</vt:lpstr>
      <vt:lpstr>PowerPoint Presentation</vt:lpstr>
      <vt:lpstr>PowerPoint Presentation</vt:lpstr>
      <vt:lpstr>PowerPoint Presentation</vt:lpstr>
      <vt:lpstr>PowerPoint Presentation</vt:lpstr>
      <vt:lpstr>Complexity</vt:lpstr>
      <vt:lpstr>Workflow</vt:lpstr>
      <vt:lpstr>PowerPoint Presentation</vt:lpstr>
      <vt:lpstr>PowerPoint Presentation</vt:lpstr>
      <vt:lpstr>Apache Tika</vt:lpstr>
      <vt:lpstr>PowerPoint Presentation</vt:lpstr>
      <vt:lpstr>PowerPoint Presentation</vt:lpstr>
      <vt:lpstr>Illustrative Text!</vt:lpstr>
      <vt:lpstr>Simple Text Extraction</vt:lpstr>
      <vt:lpstr>PowerPoint Presentation</vt:lpstr>
      <vt:lpstr>Apache PDFBox</vt:lpstr>
      <vt:lpstr>PowerPoint Presentation</vt:lpstr>
      <vt:lpstr>PowerPoint Presentation</vt:lpstr>
      <vt:lpstr>PDF is data</vt:lpstr>
      <vt:lpstr>PDF is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PDFTabExtract</vt:lpstr>
      <vt:lpstr>Very Specific Use Criteria</vt:lpstr>
      <vt:lpstr>PowerPoint Presentation</vt:lpstr>
      <vt:lpstr>Complexity</vt:lpstr>
      <vt:lpstr>Workflow</vt:lpstr>
      <vt:lpstr>Criteria</vt:lpstr>
      <vt:lpstr>Libraries</vt:lpstr>
      <vt:lpstr>Apache Tika</vt:lpstr>
      <vt:lpstr>Example PDF</vt:lpstr>
      <vt:lpstr>Example Output</vt:lpstr>
      <vt:lpstr>Example Output</vt:lpstr>
      <vt:lpstr>Resources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 The Robust Way</dc:title>
  <dc:subject/>
  <dc:creator>Kenneth Durril</dc:creator>
  <cp:keywords/>
  <dc:description/>
  <cp:lastModifiedBy>Kenneth Durril</cp:lastModifiedBy>
  <cp:revision>73</cp:revision>
  <dcterms:created xsi:type="dcterms:W3CDTF">2017-07-13T14:12:07Z</dcterms:created>
  <dcterms:modified xsi:type="dcterms:W3CDTF">2017-07-26T23:26:23Z</dcterms:modified>
  <cp:category/>
</cp:coreProperties>
</file>